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77" r:id="rId3"/>
    <p:sldId id="269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61" r:id="rId13"/>
    <p:sldId id="258" r:id="rId14"/>
    <p:sldId id="262" r:id="rId15"/>
    <p:sldId id="263" r:id="rId16"/>
    <p:sldId id="259" r:id="rId17"/>
    <p:sldId id="265" r:id="rId18"/>
    <p:sldId id="267" r:id="rId19"/>
  </p:sldIdLst>
  <p:sldSz cx="12192000" cy="6858000"/>
  <p:notesSz cx="6858000" cy="9144000"/>
  <p:defaultTextStyle>
    <a:defPPr>
      <a:defRPr lang="en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1028"/>
    <p:restoredTop sz="96327"/>
  </p:normalViewPr>
  <p:slideViewPr>
    <p:cSldViewPr snapToGrid="0">
      <p:cViewPr>
        <p:scale>
          <a:sx n="127" d="100"/>
          <a:sy n="127" d="100"/>
        </p:scale>
        <p:origin x="136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Sheet1!$A$2:$C$12</cx:f>
        <cx:lvl ptCount="11"/>
        <cx:lvl ptCount="11">
          <cx:pt idx="0">Algoritmos de regresión, algoritmos bayesianos, algoritmos de árbol de decisión, algoritmos de redes neuronales, algoritmos de aprendizaje profundo¹</cx:pt>
          <cx:pt idx="1">Algoritmos de agrupación, algoritmos de reducción de dimensión¹</cx:pt>
          <cx:pt idx="2">Algoritmos que aprenden mediante la interacción con un entorno y recibiendo recompensas o castigos por sus acciones, como los algoritmos Q-learning o los algoritmos SARSA²</cx:pt>
          <cx:pt idx="3">Algoritmos que combinan el aprendizaje supervisado y el no supervisado</cx:pt>
        </cx:lvl>
        <cx:lvl ptCount="11">
          <cx:pt idx="0">Aprendizaje supervisado</cx:pt>
          <cx:pt idx="1">Aprendizaje no supervisado</cx:pt>
          <cx:pt idx="2">Aprendizaje por refuerzo</cx:pt>
          <cx:pt idx="3">Aprendizaje semisupervisado</cx:pt>
        </cx:lvl>
      </cx:strDim>
      <cx:numDim type="size">
        <cx:f>Sheet1!$D$2:$D$12</cx:f>
        <cx:lvl ptCount="11" formatCode="General">
          <cx:pt idx="0">100</cx:pt>
          <cx:pt idx="1">100</cx:pt>
          <cx:pt idx="2">100</cx:pt>
          <cx:pt idx="3">100</cx:pt>
        </cx:lvl>
      </cx:numDim>
    </cx:data>
  </cx:chartData>
  <cx:chart>
    <cx:title pos="t" align="ctr" overlay="0">
      <cx:tx>
        <cx:txData>
          <cx:v>Chart Title</cx:v>
        </cx:txData>
      </cx:tx>
      <cx:txPr>
        <a:bodyPr vertOverflow="overflow" horzOverflow="overflow" wrap="square" lIns="0" tIns="0" rIns="0" bIns="0"/>
        <a:lstStyle/>
        <a:p>
          <a:pPr algn="ctr" rtl="0">
            <a:defRPr sz="1800" b="0" i="0">
              <a:solidFill>
                <a:srgbClr val="595959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r>
            <a:rPr lang="en-CO" sz="1800"/>
            <a:t>Chart Title</a:t>
          </a:r>
        </a:p>
      </cx:txPr>
    </cx:title>
    <cx:plotArea>
      <cx:plotAreaRegion>
        <cx:series layoutId="treemap" uniqueId="{5BC10A36-8A3C-8348-8969-B564920C3EBE}">
          <cx:tx>
            <cx:txData>
              <cx:f>Sheet1!$D$1</cx:f>
              <cx:v>Series1</cx:v>
            </cx:txData>
          </cx:tx>
          <cx:dataPt idx="0"/>
          <cx:dataPt idx="1"/>
          <cx:dataPt idx="2"/>
          <cx:dataPt idx="3"/>
          <cx:dataPt idx="6"/>
          <cx:dataPt idx="7"/>
          <cx:dataLabels pos="inEnd">
            <cx:txPr>
              <a:bodyPr vertOverflow="overflow" horzOverflow="overflow" wrap="square" lIns="0" tIns="0" rIns="0" bIns="0"/>
              <a:lstStyle/>
              <a:p>
                <a:pPr algn="ctr" rtl="0">
                  <a:defRPr sz="1800" b="0" i="0">
                    <a:solidFill>
                      <a:srgbClr val="FFFFFF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n-CO" sz="1800"/>
              </a:p>
            </cx:txPr>
            <cx:visibility seriesName="0" categoryName="1" value="0"/>
          </cx:dataLabels>
          <cx:dataId val="0"/>
          <cx:layoutPr>
            <cx:parentLabelLayout val="overlapping"/>
          </cx:layoutPr>
        </cx:series>
      </cx:plotAreaRegion>
    </cx:plotArea>
    <cx:legend pos="t" align="ctr" overlay="0">
      <cx:txPr>
        <a:bodyPr vertOverflow="overflow" horzOverflow="overflow" wrap="square" lIns="0" tIns="0" rIns="0" bIns="0"/>
        <a:lstStyle/>
        <a:p>
          <a:pPr algn="ctr" rtl="0">
            <a:defRPr sz="1800" b="0" i="0">
              <a:solidFill>
                <a:srgbClr val="595959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defRPr>
          </a:pPr>
          <a:endParaRPr lang="en-CO" sz="1800"/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10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 w="19050">
        <a:solidFill>
          <a:schemeClr val="bg1"/>
        </a:solidFill>
      </a:ln>
    </cs:spPr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EF8DD-979B-FDF2-E853-3193A6A36B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D58544-8DEA-6067-5AC5-7EFF767932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FB6F6-E244-926E-E77D-09E4F0E66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D27DA-06ED-4F49-6318-16198039E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4D7B8-AA86-FD1A-D26F-3623747E6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519471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6A0E1-5911-D7A4-7F69-FABFE2F59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4B8605-34F3-F38C-8661-6D77FC4F21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EC076-718A-59D6-DF63-EB4004D59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9BF31-90B4-EC57-FB77-E47621FF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AA934-380C-E3A6-1CEF-6F63A913D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099980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4AF366-4FD9-AAF8-B19A-60B204895F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7A0424-8C24-6AE5-DEC8-EC69A3CDE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C5FEE-E94A-4913-AF8F-1D5069AA2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1202B-E279-54F1-37E2-48C644655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0B470-6FB2-6A9C-4CD4-38D8827C8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10207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AB5C1-5232-0A6A-CB51-F01F4647B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E1D7C-CC06-3DB0-91CE-EEC9C2F18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F99F0-9BC6-680D-01F5-5D8EB3FCB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DDF83-B659-F87C-BF1B-42C6F7808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8AF97-BBC0-3A3D-8E51-BA06A334E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889928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9800-0C7C-E5A2-CAEC-0F3ED826E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FFDE5C-158D-092C-F7C4-0715C4AFF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64539-4707-231B-D5B2-1B992B109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FF6BC-E614-AD9D-ED3A-A1348EC9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34D0D-5903-865B-6B8C-01292EED3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06578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848FC-91B0-ED6C-CC30-30586BCB5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9E0F5-B987-912D-6F2E-9841F2347D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96C276-4638-89EA-5355-B97CF8E6D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2B2D7C-49F8-C42B-CB77-1D8CF8FB9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DB56B-42DE-FCE4-5CD0-C9C6B843E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9C99D-DC12-523B-CCC1-758CEFFF4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341534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3ABF-33CC-38CA-2C1B-71539059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945B3-354D-2342-02D1-F65E1BB72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98348A-308F-5686-85EB-15C0BFBA5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3925AF-BBD8-0472-BD5B-A444552B2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52CC89-F6CF-EF99-7447-FD11F4BDEE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6E3D7F-F9C2-3F8C-9C85-CE51307B0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2585AF-D01E-3197-BF1B-A46676156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E4865B-03B9-6393-E21D-C6EE64E39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107263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5973-7C9F-B2C3-D847-11F2CD05C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397B2A-9A86-9636-5E2D-38DAB2B60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D0F35-7AD5-13E6-BF31-3C1A96FD6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59C76F-A5E4-9ABA-14B0-2B87643C3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131347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1411A9-022D-6287-7B76-5835FFFF7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DD5A08-1DCE-A153-0A39-C6558EACB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9F30D5-273E-77A2-BA72-4ABFFB989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507991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1167A-0545-5734-6F1A-F4EF3B03C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D8C2D-88C9-9947-D1D4-E7562F2E3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428BD1-58EF-BCE2-FFA7-0199B1F3A0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61064-EB1A-1E2B-A07E-71B343ECF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FAA5D-4713-B802-1212-B1D7CE80F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A5B23-15DC-2E3C-35B1-7422514D3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0314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50761-3C39-1D5A-4199-5BB811F08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D6C5D4-DFBC-074E-E9F7-5653E2825C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95B8F3-1954-7CD0-1224-FDC5D5295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4E5A0-19AE-8161-FAB6-682886382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54D3D-FE3E-F0D0-73EE-A12C990C6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AADE4F-B772-ACFD-778E-1C8F0B68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421048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21F8FF-A0AC-3581-FBAA-D48EB21FC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D5D5A-8056-F25B-5CAC-EB1734030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3BC85-8E2F-1CD1-76F1-108377DFE1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39A78-E8CA-C94B-8E70-37E7509EEA0C}" type="datetimeFigureOut">
              <a:rPr lang="en-CO" smtClean="0"/>
              <a:t>2/08/23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D7696-57E9-810D-0642-294A845343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39893-05B9-0421-CB40-E7AA29BDA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3BE67-30A5-C64F-8308-5B1DDD791B5E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905297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O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es.vesta.io/blog/types-of-machine-learnin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s.vesta.io/blog/types-of-machine-learnin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ing.com/search?q=tipos+de+aprendizaje+autom%C3%A1tico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es.vesta.io/blog/types-of-machine-learn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es.vesta.io/blog/types-of-machine-learning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849EE-294D-156D-9665-B74309258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1290" y="284556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CO" dirty="0"/>
              <a:t>Curso de aprendizaje estadístico</a:t>
            </a:r>
            <a:br>
              <a:rPr lang="en-CO" dirty="0"/>
            </a:br>
            <a:br>
              <a:rPr lang="en-CO" dirty="0"/>
            </a:br>
            <a:br>
              <a:rPr lang="en-CO" dirty="0"/>
            </a:br>
            <a:br>
              <a:rPr lang="en-CO" dirty="0"/>
            </a:br>
            <a:r>
              <a:rPr lang="en-CO" dirty="0"/>
              <a:t>Hernan David Salinas </a:t>
            </a:r>
            <a:br>
              <a:rPr lang="en-CO" dirty="0"/>
            </a:br>
            <a:r>
              <a:rPr lang="en-CO" dirty="0"/>
              <a:t>Universidad de Antioquia</a:t>
            </a:r>
          </a:p>
        </p:txBody>
      </p:sp>
    </p:spTree>
    <p:extLst>
      <p:ext uri="{BB962C8B-B14F-4D97-AF65-F5344CB8AC3E}">
        <p14:creationId xmlns:p14="http://schemas.microsoft.com/office/powerpoint/2010/main" val="1069757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41CAB6-EA5C-64D8-071B-24C94CB97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096" y="1449731"/>
            <a:ext cx="11227808" cy="370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262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MLOPs">
            <a:extLst>
              <a:ext uri="{FF2B5EF4-FFF2-40B4-BE49-F238E27FC236}">
                <a16:creationId xmlns:a16="http://schemas.microsoft.com/office/drawing/2014/main" id="{8D313135-B6F3-EC7B-256D-CB8C45348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8193"/>
            <a:ext cx="12192000" cy="528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972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13B6F9-7FD4-09EE-1714-AB8217B5CF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3103" y="471615"/>
            <a:ext cx="10515600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Aprendizaje</a:t>
            </a:r>
            <a:r>
              <a:rPr lang="en-US" b="1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supervisado</a:t>
            </a:r>
            <a:endParaRPr lang="en-US" b="1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D81C7B-75E2-D825-A32B-1C81878D7ACC}"/>
              </a:ext>
            </a:extLst>
          </p:cNvPr>
          <p:cNvSpPr txBox="1"/>
          <p:nvPr/>
        </p:nvSpPr>
        <p:spPr>
          <a:xfrm>
            <a:off x="838201" y="1332799"/>
            <a:ext cx="97454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111111"/>
                </a:solidFill>
                <a:latin typeface="-apple-system"/>
              </a:rPr>
              <a:t>Aprendizaje</a:t>
            </a:r>
            <a:r>
              <a:rPr lang="en-US" b="1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b="1" dirty="0" err="1">
                <a:solidFill>
                  <a:srgbClr val="111111"/>
                </a:solidFill>
                <a:latin typeface="-apple-system"/>
              </a:rPr>
              <a:t>supervisado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: Es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tipo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de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aprendizaje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en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que se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proporcionan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datos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etiquetados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con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salida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deseada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a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computadora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. El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objetivo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es que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computadora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aprenda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predecir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salida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partir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de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los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datos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de entrada. </a:t>
            </a:r>
            <a:r>
              <a:rPr lang="en-US" dirty="0">
                <a:latin typeface="-apple-system"/>
                <a:hlinkClick r:id="rId2"/>
              </a:rPr>
              <a:t>Por ejemplo, se puede entrenar a una computadora para reconocer imágenes de gatos y perros, proporcionándole muchas imágenes con la etiqueta correspondiente</a:t>
            </a:r>
            <a:endParaRPr lang="en-CO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8CBD887-4C86-7E99-A42E-432C5CB3A90A}"/>
              </a:ext>
            </a:extLst>
          </p:cNvPr>
          <p:cNvGrpSpPr/>
          <p:nvPr/>
        </p:nvGrpSpPr>
        <p:grpSpPr>
          <a:xfrm>
            <a:off x="1560110" y="2857144"/>
            <a:ext cx="9410700" cy="3841157"/>
            <a:chOff x="1215552" y="2857144"/>
            <a:chExt cx="9410700" cy="3841157"/>
          </a:xfrm>
        </p:grpSpPr>
        <p:pic>
          <p:nvPicPr>
            <p:cNvPr id="2" name="Picture 2" descr="aprendizaje-supervisado">
              <a:extLst>
                <a:ext uri="{FF2B5EF4-FFF2-40B4-BE49-F238E27FC236}">
                  <a16:creationId xmlns:a16="http://schemas.microsoft.com/office/drawing/2014/main" id="{4CC70ABB-9FA5-65DC-0E67-2E15C66D7E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552" y="2857144"/>
              <a:ext cx="9410700" cy="3695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C888BED-7D82-836C-481D-5942632EF437}"/>
                </a:ext>
              </a:extLst>
            </p:cNvPr>
            <p:cNvSpPr/>
            <p:nvPr/>
          </p:nvSpPr>
          <p:spPr>
            <a:xfrm>
              <a:off x="1404730" y="4757530"/>
              <a:ext cx="3657600" cy="19407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O" dirty="0"/>
            </a:p>
          </p:txBody>
        </p:sp>
      </p:grpSp>
    </p:spTree>
    <p:extLst>
      <p:ext uri="{BB962C8B-B14F-4D97-AF65-F5344CB8AC3E}">
        <p14:creationId xmlns:p14="http://schemas.microsoft.com/office/powerpoint/2010/main" val="2458472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13B6F9-7FD4-09EE-1714-AB8217B5CF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6713" y="289303"/>
            <a:ext cx="10515600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Aprendizaje</a:t>
            </a:r>
            <a:r>
              <a:rPr lang="en-US" b="1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no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supervisado</a:t>
            </a:r>
            <a:endParaRPr lang="en-US" b="1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pic>
        <p:nvPicPr>
          <p:cNvPr id="3074" name="Picture 2" descr="esquema-no-supervisado">
            <a:extLst>
              <a:ext uri="{FF2B5EF4-FFF2-40B4-BE49-F238E27FC236}">
                <a16:creationId xmlns:a16="http://schemas.microsoft.com/office/drawing/2014/main" id="{5FC51AC7-08F0-C6CA-0399-423B6A951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993" y="2870946"/>
            <a:ext cx="4991769" cy="3353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DF0B08-6903-D8EF-9FF1-3967814AE82E}"/>
              </a:ext>
            </a:extLst>
          </p:cNvPr>
          <p:cNvSpPr txBox="1"/>
          <p:nvPr/>
        </p:nvSpPr>
        <p:spPr>
          <a:xfrm>
            <a:off x="225287" y="991034"/>
            <a:ext cx="1004514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aseline="30000" dirty="0">
                <a:solidFill>
                  <a:srgbClr val="111111"/>
                </a:solidFill>
                <a:latin typeface="-apple-system"/>
                <a:hlinkClick r:id="rId3"/>
              </a:rPr>
              <a:t>2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111111"/>
                </a:solidFill>
                <a:latin typeface="-apple-system"/>
              </a:rPr>
              <a:t>Aprendizaje</a:t>
            </a:r>
            <a:r>
              <a:rPr lang="en-US" b="1" dirty="0">
                <a:solidFill>
                  <a:srgbClr val="111111"/>
                </a:solidFill>
                <a:latin typeface="-apple-system"/>
              </a:rPr>
              <a:t> no </a:t>
            </a:r>
            <a:r>
              <a:rPr lang="en-US" b="1" dirty="0" err="1">
                <a:solidFill>
                  <a:srgbClr val="111111"/>
                </a:solidFill>
                <a:latin typeface="-apple-system"/>
              </a:rPr>
              <a:t>supervisado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: Es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tipo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de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aprendizaje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en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que no se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proporcionan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datos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etiquetados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ni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salidas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deseadas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a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computadora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. El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objetivo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es que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computadora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descubra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patrones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,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estructuras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o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agrupaciones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en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los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datos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sin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ninguna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guía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previa. </a:t>
            </a:r>
            <a:r>
              <a:rPr lang="en-US" dirty="0">
                <a:solidFill>
                  <a:srgbClr val="111111"/>
                </a:solidFill>
                <a:latin typeface="-apple-system"/>
                <a:hlinkClick r:id="rId3"/>
              </a:rPr>
              <a:t>Por ejemplo, se puede usar el aprendizaje no supervisado para segmentar clientes según sus características o preferencias</a:t>
            </a:r>
            <a:r>
              <a:rPr lang="en-US" baseline="30000" dirty="0">
                <a:solidFill>
                  <a:srgbClr val="111111"/>
                </a:solidFill>
                <a:latin typeface="-apple-system"/>
                <a:hlinkClick r:id="rId4"/>
              </a:rPr>
              <a:t>1</a:t>
            </a:r>
            <a:r>
              <a:rPr lang="en-US" baseline="30000" dirty="0">
                <a:solidFill>
                  <a:srgbClr val="111111"/>
                </a:solidFill>
                <a:latin typeface="-apple-system"/>
                <a:hlinkClick r:id="rId3"/>
              </a:rPr>
              <a:t>2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0039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7133D-491D-B186-41B9-55063C7A0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Aprendizaje semisupervisado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B9495-B49A-3A85-5CA5-CF29828ED9DE}"/>
              </a:ext>
            </a:extLst>
          </p:cNvPr>
          <p:cNvSpPr txBox="1"/>
          <p:nvPr/>
        </p:nvSpPr>
        <p:spPr>
          <a:xfrm>
            <a:off x="838200" y="1927618"/>
            <a:ext cx="105156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-apple-system"/>
              </a:rPr>
              <a:t>Es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tipo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de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aprendizaje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que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combina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aprendizaje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supervisado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y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no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supervisado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. Se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utiliza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cuando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se dispone de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una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gran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cantidad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de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datos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,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pero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solo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una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pequeña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parte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está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etiquetada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. El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objetivo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es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aprovechar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tanto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los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datos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etiquetados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como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los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no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etiquetados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para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mejorar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rendimiento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del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modelo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. </a:t>
            </a:r>
            <a:r>
              <a:rPr lang="en-US" dirty="0">
                <a:latin typeface="-apple-system"/>
                <a:hlinkClick r:id="rId2"/>
              </a:rPr>
              <a:t>Por ejemplo, se puede usar el aprendizaje semisupervisado para mejorar el reconocimiento de voz, utilizando datos etiquetados y no etiquetados</a:t>
            </a:r>
            <a:endParaRPr lang="en-CO" dirty="0"/>
          </a:p>
        </p:txBody>
      </p:sp>
      <p:pic>
        <p:nvPicPr>
          <p:cNvPr id="6" name="Picture 2" descr="esquema-no-supervisado">
            <a:extLst>
              <a:ext uri="{FF2B5EF4-FFF2-40B4-BE49-F238E27FC236}">
                <a16:creationId xmlns:a16="http://schemas.microsoft.com/office/drawing/2014/main" id="{1C580292-2D9F-AF61-121D-6DCF64EEA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651" y="3552325"/>
            <a:ext cx="2738899" cy="183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62AEC2A7-15F2-0439-892C-A741C11CA821}"/>
              </a:ext>
            </a:extLst>
          </p:cNvPr>
          <p:cNvGrpSpPr/>
          <p:nvPr/>
        </p:nvGrpSpPr>
        <p:grpSpPr>
          <a:xfrm>
            <a:off x="6096001" y="3453055"/>
            <a:ext cx="4874809" cy="2060040"/>
            <a:chOff x="1215552" y="2857144"/>
            <a:chExt cx="9410700" cy="3841157"/>
          </a:xfrm>
        </p:grpSpPr>
        <p:pic>
          <p:nvPicPr>
            <p:cNvPr id="8" name="Picture 2" descr="aprendizaje-supervisado">
              <a:extLst>
                <a:ext uri="{FF2B5EF4-FFF2-40B4-BE49-F238E27FC236}">
                  <a16:creationId xmlns:a16="http://schemas.microsoft.com/office/drawing/2014/main" id="{F1D355CC-616C-8A1F-6F7F-6AC61944F2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5552" y="2857144"/>
              <a:ext cx="9410700" cy="3695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3282E0B-025B-0685-C745-0F9F1F633DD1}"/>
                </a:ext>
              </a:extLst>
            </p:cNvPr>
            <p:cNvSpPr/>
            <p:nvPr/>
          </p:nvSpPr>
          <p:spPr>
            <a:xfrm>
              <a:off x="1404730" y="4757530"/>
              <a:ext cx="3657600" cy="19407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O" dirty="0"/>
            </a:p>
          </p:txBody>
        </p:sp>
      </p:grpSp>
    </p:spTree>
    <p:extLst>
      <p:ext uri="{BB962C8B-B14F-4D97-AF65-F5344CB8AC3E}">
        <p14:creationId xmlns:p14="http://schemas.microsoft.com/office/powerpoint/2010/main" val="1809811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BF81D19-4C45-5095-637B-CECE0400B157}"/>
              </a:ext>
            </a:extLst>
          </p:cNvPr>
          <p:cNvSpPr txBox="1"/>
          <p:nvPr/>
        </p:nvSpPr>
        <p:spPr>
          <a:xfrm>
            <a:off x="636105" y="1644306"/>
            <a:ext cx="102306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-apple-system"/>
              </a:rPr>
              <a:t>Es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tipo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de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aprendizaje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en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el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que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computadora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aprende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mediante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interacción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con un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entorno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y recibiendo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recompensas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o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castigos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por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sus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acciones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. El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objetivo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es que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computadora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encuentre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mejor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estrategia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para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maximizar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la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recompensa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 </a:t>
            </a:r>
            <a:r>
              <a:rPr lang="en-US" dirty="0" err="1">
                <a:solidFill>
                  <a:srgbClr val="111111"/>
                </a:solidFill>
                <a:latin typeface="-apple-system"/>
              </a:rPr>
              <a:t>acumulada</a:t>
            </a:r>
            <a:r>
              <a:rPr lang="en-US" dirty="0">
                <a:solidFill>
                  <a:srgbClr val="111111"/>
                </a:solidFill>
                <a:latin typeface="-apple-system"/>
              </a:rPr>
              <a:t>. </a:t>
            </a:r>
            <a:r>
              <a:rPr lang="en-US" dirty="0">
                <a:latin typeface="-apple-system"/>
                <a:hlinkClick r:id="rId2"/>
              </a:rPr>
              <a:t>Por ejemplo, se puede usar el aprendizaje por refuerzo para enseñar a un robot a caminar, dándole una recompensa por cada paso que da correctamente</a:t>
            </a:r>
            <a:endParaRPr lang="en-CO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4E37796-B6D2-503D-8CA8-CD6C8B56EAD9}"/>
              </a:ext>
            </a:extLst>
          </p:cNvPr>
          <p:cNvSpPr txBox="1">
            <a:spLocks/>
          </p:cNvSpPr>
          <p:nvPr/>
        </p:nvSpPr>
        <p:spPr>
          <a:xfrm>
            <a:off x="636103" y="3187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O" dirty="0"/>
              <a:t>Aprendizaje por refuerzo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F988DC-71DD-5780-E1B1-C9ED9F9A8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3943" y="3465859"/>
            <a:ext cx="3175000" cy="307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2219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11" name="Chart 10">
                <a:extLst>
                  <a:ext uri="{FF2B5EF4-FFF2-40B4-BE49-F238E27FC236}">
                    <a16:creationId xmlns:a16="http://schemas.microsoft.com/office/drawing/2014/main" id="{2CC98A0D-5297-4B23-9423-7D47CE70B25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437899938"/>
                  </p:ext>
                </p:extLst>
              </p:nvPr>
            </p:nvGraphicFramePr>
            <p:xfrm>
              <a:off x="887586" y="355824"/>
              <a:ext cx="9591096" cy="614635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1" name="Chart 10">
                <a:extLst>
                  <a:ext uri="{FF2B5EF4-FFF2-40B4-BE49-F238E27FC236}">
                    <a16:creationId xmlns:a16="http://schemas.microsoft.com/office/drawing/2014/main" id="{2CC98A0D-5297-4B23-9423-7D47CE70B2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7586" y="355824"/>
                <a:ext cx="9591096" cy="614635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211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B43450D-4C87-BCAD-1CDB-4CC2E8A64F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815608"/>
              </p:ext>
            </p:extLst>
          </p:nvPr>
        </p:nvGraphicFramePr>
        <p:xfrm>
          <a:off x="942008" y="772352"/>
          <a:ext cx="9885019" cy="550917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52848">
                  <a:extLst>
                    <a:ext uri="{9D8B030D-6E8A-4147-A177-3AD203B41FA5}">
                      <a16:colId xmlns:a16="http://schemas.microsoft.com/office/drawing/2014/main" val="3560713336"/>
                    </a:ext>
                  </a:extLst>
                </a:gridCol>
                <a:gridCol w="1331264">
                  <a:extLst>
                    <a:ext uri="{9D8B030D-6E8A-4147-A177-3AD203B41FA5}">
                      <a16:colId xmlns:a16="http://schemas.microsoft.com/office/drawing/2014/main" val="1687673797"/>
                    </a:ext>
                  </a:extLst>
                </a:gridCol>
                <a:gridCol w="4100907">
                  <a:extLst>
                    <a:ext uri="{9D8B030D-6E8A-4147-A177-3AD203B41FA5}">
                      <a16:colId xmlns:a16="http://schemas.microsoft.com/office/drawing/2014/main" val="3110797922"/>
                    </a:ext>
                  </a:extLst>
                </a:gridCol>
              </a:tblGrid>
              <a:tr h="5308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Nombre</a:t>
                      </a:r>
                      <a:r>
                        <a:rPr lang="en-US" sz="1200" u="none" strike="noStrike" dirty="0">
                          <a:effectLst/>
                        </a:rPr>
                        <a:t> del </a:t>
                      </a:r>
                      <a:r>
                        <a:rPr lang="en-US" sz="1200" u="none" strike="noStrike" dirty="0" err="1">
                          <a:effectLst/>
                        </a:rPr>
                        <a:t>algoritmo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Tipo de aprendizaje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Aplicación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20018744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Clasificación de Naïve Bayes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Clasificación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1281859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Bosques aleatorios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Clasificación y regresión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9009085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Regresión lineal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Regresión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80770541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Regresión logística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Clasificación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28272943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Máquinas de vectores de soporte (SVM)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Clasificación y regresión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48930534"/>
                  </a:ext>
                </a:extLst>
              </a:tr>
              <a:tr h="2721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 vecinos más cercanos (KNN)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Clasificación y regresión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26320710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Redes neuronales y aprendizaje profundo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Clasificación y regresión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82975092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Algoritmos de agrupación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Clasificación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04604594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Algoritmos de reducción de dimensión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Regresión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166310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Algoritmos Q-learning o SARSA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APR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Refuerzo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5532405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Árboles de decisión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Clasificación</a:t>
                      </a:r>
                      <a:r>
                        <a:rPr lang="en-US" sz="1200" u="none" strike="noStrike" dirty="0">
                          <a:effectLst/>
                        </a:rPr>
                        <a:t> y </a:t>
                      </a:r>
                      <a:r>
                        <a:rPr lang="en-US" sz="1200" u="none" strike="noStrike" dirty="0" err="1">
                          <a:effectLst/>
                        </a:rPr>
                        <a:t>regresión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90665998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Análisis discriminante lineal (LDA)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Clasificación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6323494"/>
                  </a:ext>
                </a:extLst>
              </a:tr>
              <a:tr h="39489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Análisis discriminante cuadrático (QDA)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Clasificación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0453925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Análisis de componentes principales (PCA)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Regresión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59890490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Análisis de correlación canónica (CCA)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Regresión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8304049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Algoritmo genético (GA)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Optimización o búsqueda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8544737"/>
                  </a:ext>
                </a:extLst>
              </a:tr>
              <a:tr h="2874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Autoencoder (AE)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Codificación</a:t>
                      </a:r>
                      <a:r>
                        <a:rPr lang="en-US" sz="1200" u="none" strike="noStrike" dirty="0">
                          <a:effectLst/>
                        </a:rPr>
                        <a:t> o </a:t>
                      </a:r>
                      <a:r>
                        <a:rPr lang="en-US" sz="1200" u="none" strike="noStrike" dirty="0" err="1">
                          <a:effectLst/>
                        </a:rPr>
                        <a:t>compresión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36414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16401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E60115-06CC-1A89-FE13-756D0BBA6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527" y="454232"/>
            <a:ext cx="9206948" cy="59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39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234B57-C0B5-9FC5-D46A-3F0CD787D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0"/>
            <a:ext cx="9196552" cy="689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02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C06C03-840E-38F4-83D1-D3E763FDB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916" y="55179"/>
            <a:ext cx="8996855" cy="674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256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629606-A150-757E-9184-865F44E71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062" y="49426"/>
            <a:ext cx="8963797" cy="672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55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A223D26-305F-D163-0F91-79DE0C4E98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7319" y="71003"/>
            <a:ext cx="8761277" cy="657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345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386186-6360-97B3-3ED5-C8888C8EA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36" y="-260"/>
            <a:ext cx="9144346" cy="685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007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017E93-E23F-7861-40B8-CF7460186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716" y="70337"/>
            <a:ext cx="5383975" cy="678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501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3032A3-A125-94DD-EA64-023A0D1BA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98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705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8DD81C-11DE-3347-6522-C330E4B9D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916" y="0"/>
            <a:ext cx="9026091" cy="678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45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1101</TotalTime>
  <Words>438</Words>
  <Application>Microsoft Macintosh PowerPoint</Application>
  <PresentationFormat>Widescreen</PresentationFormat>
  <Paragraphs>65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-apple-system</vt:lpstr>
      <vt:lpstr>Arial</vt:lpstr>
      <vt:lpstr>Calibri</vt:lpstr>
      <vt:lpstr>Calibri Light</vt:lpstr>
      <vt:lpstr>Helvetica Neue</vt:lpstr>
      <vt:lpstr>Office Theme</vt:lpstr>
      <vt:lpstr>Curso de aprendizaje estadístico    Hernan David Salinas  Universidad de Antioquia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Aprendizaje supervisado</vt:lpstr>
      <vt:lpstr>Aprendizaje no supervisado</vt:lpstr>
      <vt:lpstr>Aprendizaje semisupervisado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Aprendizaje supervisado</dc:title>
  <dc:creator>HERNAN DAVID SALINAS JIMENEZ</dc:creator>
  <cp:lastModifiedBy>HERNAN DAVID SALINAS JIMENEZ</cp:lastModifiedBy>
  <cp:revision>4</cp:revision>
  <dcterms:created xsi:type="dcterms:W3CDTF">2023-08-02T17:44:19Z</dcterms:created>
  <dcterms:modified xsi:type="dcterms:W3CDTF">2023-08-03T15:37:13Z</dcterms:modified>
</cp:coreProperties>
</file>

<file path=docProps/thumbnail.jpeg>
</file>